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3" r:id="rId3"/>
    <p:sldId id="705" r:id="rId5"/>
    <p:sldId id="519" r:id="rId6"/>
    <p:sldId id="678" r:id="rId7"/>
    <p:sldId id="679" r:id="rId8"/>
    <p:sldId id="680" r:id="rId9"/>
    <p:sldId id="686" r:id="rId10"/>
    <p:sldId id="687" r:id="rId11"/>
    <p:sldId id="688" r:id="rId12"/>
    <p:sldId id="721" r:id="rId13"/>
    <p:sldId id="720" r:id="rId14"/>
    <p:sldId id="690" r:id="rId15"/>
    <p:sldId id="692" r:id="rId16"/>
    <p:sldId id="694" r:id="rId17"/>
    <p:sldId id="696" r:id="rId18"/>
    <p:sldId id="698" r:id="rId19"/>
    <p:sldId id="699" r:id="rId20"/>
    <p:sldId id="700" r:id="rId21"/>
    <p:sldId id="702" r:id="rId22"/>
    <p:sldId id="724" r:id="rId23"/>
    <p:sldId id="701" r:id="rId24"/>
    <p:sldId id="707" r:id="rId25"/>
    <p:sldId id="726" r:id="rId26"/>
    <p:sldId id="725" r:id="rId27"/>
    <p:sldId id="714" r:id="rId28"/>
    <p:sldId id="728" r:id="rId29"/>
    <p:sldId id="713" r:id="rId30"/>
    <p:sldId id="716" r:id="rId31"/>
    <p:sldId id="719" r:id="rId32"/>
    <p:sldId id="592" r:id="rId33"/>
    <p:sldId id="629" r:id="rId34"/>
    <p:sldId id="628" r:id="rId35"/>
    <p:sldId id="630" r:id="rId36"/>
    <p:sldId id="593" r:id="rId37"/>
    <p:sldId id="662" r:id="rId38"/>
    <p:sldId id="664" r:id="rId39"/>
    <p:sldId id="670" r:id="rId40"/>
    <p:sldId id="666" r:id="rId41"/>
    <p:sldId id="566" r:id="rId42"/>
    <p:sldId id="567" r:id="rId43"/>
    <p:sldId id="632" r:id="rId44"/>
    <p:sldId id="571" r:id="rId45"/>
    <p:sldId id="672" r:id="rId46"/>
    <p:sldId id="67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hue\Downloads\PROYECT%20OREN\outcomes\P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GB" b="1"/>
              <a:t>DIAMETER UM</a:t>
            </a:r>
            <a:endParaRPr lang="en-US" altLang="en-GB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[PLOT.xlsx]Sheet1!$C$3</c:f>
              <c:strCache>
                <c:ptCount val="1"/>
                <c:pt idx="0">
                  <c:v>AVERAGE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cust"/>
            <c:noEndCap val="0"/>
            <c:plus>
              <c:numRef>
                <c:f>[Book1]Sheet1!$D$4:$D$6</c:f>
                <c:numCache>
                  <c:formatCode>General</c:formatCode>
                  <c:ptCount val="3"/>
                  <c:pt idx="0">
                    <c:v>0.030512127</c:v>
                  </c:pt>
                  <c:pt idx="1">
                    <c:v>0.079853656</c:v>
                  </c:pt>
                  <c:pt idx="2">
                    <c:v>0.095538252</c:v>
                  </c:pt>
                </c:numCache>
              </c:numRef>
            </c:plus>
            <c:minus>
              <c:numRef>
                <c:f>[Book1]Sheet1!$D$4:$D$6</c:f>
                <c:numCache>
                  <c:formatCode>General</c:formatCode>
                  <c:ptCount val="3"/>
                  <c:pt idx="0">
                    <c:v>0.030512127</c:v>
                  </c:pt>
                  <c:pt idx="1">
                    <c:v>0.079853656</c:v>
                  </c:pt>
                  <c:pt idx="2">
                    <c:v>0.095538252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[Book1]Sheet1!$B$4:$B$6</c:f>
              <c:strCache>
                <c:ptCount val="3"/>
                <c:pt idx="0">
                  <c:v>L3 1</c:v>
                </c:pt>
                <c:pt idx="1">
                  <c:v>6H 3</c:v>
                </c:pt>
                <c:pt idx="2">
                  <c:v>12H 4</c:v>
                </c:pt>
              </c:strCache>
            </c:strRef>
          </c:cat>
          <c:val>
            <c:numRef>
              <c:f>[Book1]Sheet1!$C$4:$C$6</c:f>
              <c:numCache>
                <c:formatCode>General</c:formatCode>
                <c:ptCount val="3"/>
                <c:pt idx="0">
                  <c:v>0.276679799</c:v>
                </c:pt>
                <c:pt idx="1">
                  <c:v>0.485182959</c:v>
                </c:pt>
                <c:pt idx="2">
                  <c:v>0.53659999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67965975"/>
        <c:axId val="151865785"/>
      </c:lineChart>
      <c:catAx>
        <c:axId val="667965975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TIME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1865785"/>
        <c:crosses val="autoZero"/>
        <c:auto val="1"/>
        <c:lblAlgn val="ctr"/>
        <c:lblOffset val="100"/>
        <c:noMultiLvlLbl val="0"/>
      </c:catAx>
      <c:valAx>
        <c:axId val="15186578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GB"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en-GB" b="1"/>
                  <a:t>DIAMETER UM</a:t>
                </a:r>
                <a:endParaRPr lang="en-US" altLang="en-GB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7965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GB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2e2cef3-9a8d-45ed-aa1b-b7e15762b657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E351CED-465B-40B5-ADCE-957C918F227B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A33CB2A-1702-4C1D-9CC4-8D472D39F19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2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7.png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29.png"/><Relationship Id="rId10" Type="http://schemas.openxmlformats.org/officeDocument/2006/relationships/image" Target="../media/image46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tags" Target="../tags/tag5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7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tags" Target="../tags/tag7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1.png"/><Relationship Id="rId3" Type="http://schemas.openxmlformats.org/officeDocument/2006/relationships/tags" Target="../tags/tag8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png"/><Relationship Id="rId3" Type="http://schemas.openxmlformats.org/officeDocument/2006/relationships/tags" Target="../tags/tag10.xml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4695" y="1720850"/>
            <a:ext cx="10338435" cy="2900680"/>
          </a:xfr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Image Segmentation and Quantification of Lysosomes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 automatic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en-GB" sz="4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4/12/2025</a:t>
            </a: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altLang="en-GB" sz="43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215265" y="773430"/>
          <a:ext cx="487426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820"/>
                <a:gridCol w="913765"/>
                <a:gridCol w="1507490"/>
                <a:gridCol w="10991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0.256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NOT DATA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0.245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0.503/0.412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0.331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0.257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0.252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0.246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0.366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0.251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0.271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0.270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0.229/0.183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0.248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0.366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0.290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0.332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0.275/0.274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0.327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5885815" y="699135"/>
          <a:ext cx="4204970" cy="553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65"/>
                <a:gridCol w="788670"/>
                <a:gridCol w="1476375"/>
                <a:gridCol w="772160"/>
              </a:tblGrid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0.267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0.291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0.367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0.289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0.229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0.412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0.291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0.458/0.503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0.328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0.550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0.288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9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0.253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0.412/0.33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0.292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0.321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0.33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0.25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0.269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0.275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0.249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0" y="1015365"/>
            <a:ext cx="2638425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50" y="2605405"/>
            <a:ext cx="174307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05" y="4074795"/>
            <a:ext cx="1781175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685165"/>
            <a:ext cx="7193280" cy="5913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Airy scan_40A_UAS-TMEM-HA_CB_0h_1_051222</a:t>
            </a:r>
            <a:b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</a:b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847090"/>
            <a:ext cx="10087610" cy="585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913765"/>
            <a:ext cx="4476750" cy="58007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89250" y="162941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6595" y="4562475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14625" y="5721350"/>
            <a:ext cx="521970" cy="5988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35" y="1747520"/>
            <a:ext cx="2085975" cy="1800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45" y="1137920"/>
            <a:ext cx="234315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70" y="1325245"/>
            <a:ext cx="2352675" cy="676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1812290"/>
            <a:ext cx="2324100" cy="628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7808595" y="2545715"/>
            <a:ext cx="1306195" cy="393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490" y="2319020"/>
            <a:ext cx="2343150" cy="6572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7060" y="2505710"/>
            <a:ext cx="2419350" cy="66675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7923530" y="2799715"/>
            <a:ext cx="882015" cy="685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905" y="3491230"/>
            <a:ext cx="240982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435" y="3237230"/>
            <a:ext cx="23717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METRICS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153285"/>
            <a:ext cx="1466850" cy="1123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2733675"/>
            <a:ext cx="188595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668780"/>
            <a:ext cx="2362200" cy="695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1725930"/>
            <a:ext cx="23526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0" y="2882900"/>
            <a:ext cx="2419350" cy="64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185" y="3137535"/>
            <a:ext cx="2419350" cy="619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635" y="3842385"/>
            <a:ext cx="2343150" cy="6381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795" y="4760595"/>
            <a:ext cx="2314575" cy="61912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919210" y="3655060"/>
            <a:ext cx="347345" cy="10998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635" y="2914650"/>
            <a:ext cx="2409825" cy="647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362440" y="2432050"/>
            <a:ext cx="424815" cy="4787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7255" y="2044065"/>
            <a:ext cx="2295525" cy="590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4495" y="1334135"/>
            <a:ext cx="2314575" cy="6477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9116695" y="1981835"/>
            <a:ext cx="146685" cy="94805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6535" y="2202815"/>
            <a:ext cx="2352675" cy="6572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6505" y="3890645"/>
            <a:ext cx="2333625" cy="628650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4" idx="0"/>
          </p:cNvCxnSpPr>
          <p:nvPr/>
        </p:nvCxnSpPr>
        <p:spPr>
          <a:xfrm flipH="1">
            <a:off x="7493635" y="3380105"/>
            <a:ext cx="1202055" cy="5105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0870" y="2933700"/>
            <a:ext cx="2333625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9530"/>
            <a:ext cx="3872865" cy="4218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95" y="1319530"/>
            <a:ext cx="3997325" cy="421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085" y="1319530"/>
            <a:ext cx="3871595" cy="421957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40906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683885" y="580707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9656445" y="5672455"/>
            <a:ext cx="511810" cy="7296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</a:rPr>
              <a:t>MANUAL.vs.AUTOMATIC</a:t>
            </a:r>
            <a:endParaRPr lang="en-GB" altLang="en-US" b="1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773430"/>
            <a:ext cx="4395470" cy="3206115"/>
            <a:chOff x="8962" y="2101"/>
            <a:chExt cx="10065" cy="63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23" y="4305"/>
              <a:ext cx="2970" cy="21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" y="6051"/>
              <a:ext cx="3690" cy="10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17" y="7497"/>
              <a:ext cx="3645" cy="975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H="1">
              <a:off x="14046" y="5756"/>
              <a:ext cx="547" cy="173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01" y="4590"/>
              <a:ext cx="3795" cy="102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 flipV="1">
              <a:off x="14744" y="3830"/>
              <a:ext cx="669" cy="75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13" y="3219"/>
              <a:ext cx="3615" cy="93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37" y="2101"/>
              <a:ext cx="3645" cy="102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14357" y="3121"/>
              <a:ext cx="231" cy="149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1" y="3469"/>
              <a:ext cx="3705" cy="103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3" y="6127"/>
              <a:ext cx="3675" cy="99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endCxn id="34" idx="0"/>
            </p:cNvCxnSpPr>
            <p:nvPr/>
          </p:nvCxnSpPr>
          <p:spPr>
            <a:xfrm flipH="1">
              <a:off x="11801" y="5323"/>
              <a:ext cx="1893" cy="80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2" y="4620"/>
              <a:ext cx="3675" cy="99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15" y="4059555"/>
            <a:ext cx="3591560" cy="26155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75275" y="1030605"/>
            <a:ext cx="5380990" cy="2087245"/>
            <a:chOff x="-326" y="2628"/>
            <a:chExt cx="8474" cy="328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5" y="3391"/>
              <a:ext cx="2310" cy="17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8" y="2628"/>
              <a:ext cx="3720" cy="10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9" y="2718"/>
              <a:ext cx="3705" cy="10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326" y="4540"/>
              <a:ext cx="3810" cy="10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31" y="4941"/>
              <a:ext cx="3810" cy="97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5245" y="3208655"/>
            <a:ext cx="3850005" cy="353250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619885" y="4368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880235" y="51276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36240" y="425640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624580" y="44958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884930" y="504126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79460" y="461010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102610" y="587502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3884930" y="596582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Oval 3"/>
          <p:cNvSpPr/>
          <p:nvPr/>
        </p:nvSpPr>
        <p:spPr>
          <a:xfrm>
            <a:off x="9235440" y="6166485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975090" y="398018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794625" y="4880610"/>
            <a:ext cx="260350" cy="2413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sym typeface="+mn-ea"/>
              </a:rPr>
              <a:t>MANUAL.vs.AUTOMATIC</a:t>
            </a:r>
            <a:endParaRPr lang="en-GB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12140" y="935355"/>
            <a:ext cx="6471920" cy="2990850"/>
            <a:chOff x="8574" y="1792"/>
            <a:chExt cx="10192" cy="471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621" y="2752"/>
              <a:ext cx="3285" cy="283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7" y="1792"/>
              <a:ext cx="3690" cy="96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2" y="2087"/>
              <a:ext cx="3705" cy="10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80" y="2854"/>
              <a:ext cx="3660" cy="99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12297" y="4009"/>
              <a:ext cx="2057" cy="6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4" y="3652"/>
              <a:ext cx="3690" cy="103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56" y="3946"/>
              <a:ext cx="3810" cy="105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12478" y="4409"/>
              <a:ext cx="1389" cy="108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3" y="5498"/>
              <a:ext cx="3795" cy="10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81" y="5098"/>
              <a:ext cx="3735" cy="97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885" y="1544955"/>
            <a:ext cx="3895725" cy="4330700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9909810" y="266827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9337675" y="334518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600440" y="1798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9337675" y="154495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42655" y="377190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544810" y="4050030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512935" y="5145405"/>
            <a:ext cx="396875" cy="36639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MEETING</a:t>
            </a:r>
            <a:endParaRPr lang="en-US" altLang="en-GB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69950"/>
            <a:ext cx="10972800" cy="4953000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progress these last few weeks</a:t>
            </a:r>
            <a:r>
              <a:rPr lang="en-US" altLang="en-US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Checked the size.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Included additional metrics such as mean and standard deviation.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MANUAL.vs.AUTOMATIC.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 the script can assign serial order numbers to lysosome and cell IDs.</a:t>
            </a: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Review possible over-detection in some images. 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en-GB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 am working in the automatization of same parameters to avoid or reduce over deteccion on all images.</a:t>
            </a:r>
            <a:endParaRPr lang="en-US" altLang="en-GB" sz="2000" b="1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ˣ"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Verify cases where there are lysosomes outside with a different cell ID.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GB"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will start working on this point next week.</a:t>
            </a:r>
            <a:endParaRPr lang="en-US" altLang="en-GB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en-GB" sz="2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OREN</a:t>
            </a:r>
            <a:r>
              <a:rPr lang="en-US" altLang="en-GB" sz="2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: One addition/clarification - need to find a way to limit cell size to a certain (lower) limit so to exclude these fragments being counted as a cell…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 </a:t>
            </a: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0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/>
        </p:nvGraphicFramePr>
        <p:xfrm>
          <a:off x="378460" y="699135"/>
          <a:ext cx="487426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820"/>
                <a:gridCol w="913765"/>
                <a:gridCol w="1507490"/>
                <a:gridCol w="109918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0.824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0.670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0.412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0.470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0.571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0.788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0.504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0.493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0.733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0.567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0.733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0.550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0.488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5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0.596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0.530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NOT DATA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0.531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0.687/0.687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0.632</a:t>
                      </a:r>
                      <a:endParaRPr lang="en-GB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0.504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0.527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5885815" y="699135"/>
          <a:ext cx="4204970" cy="553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65"/>
                <a:gridCol w="788670"/>
                <a:gridCol w="1476375"/>
                <a:gridCol w="772160"/>
              </a:tblGrid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0.779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rgbClr val="FF0000"/>
                          </a:solidFill>
                        </a:rPr>
                        <a:t>0.630</a:t>
                      </a:r>
                      <a:endParaRPr lang="en-GB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0.504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0.450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0.641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0.570</a:t>
                      </a:r>
                      <a:endParaRPr lang="en-GB" altLang="en-US"/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6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4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0.550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0.491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DATASETS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0" y="1597660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445" y="3289935"/>
            <a:ext cx="172402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20" y="4821555"/>
            <a:ext cx="1762125" cy="51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1099820"/>
            <a:ext cx="8515350" cy="465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Airy scan_40A_UAS-TMEM-HA_CB_0h_</a:t>
            </a:r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2</a:t>
            </a:r>
            <a:r>
              <a:rPr lang="en-US" altLang="en-GB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_051222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77343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675640"/>
            <a:ext cx="10235565" cy="59416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78700" y="179324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7505700" y="361569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465830" y="428117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69430" y="4946650"/>
            <a:ext cx="636270" cy="66548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MANUAL.vs.AUTOMATIC</a:t>
            </a:r>
            <a:endParaRPr lang="en-GB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105" y="773430"/>
            <a:ext cx="3390900" cy="3248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3429000"/>
            <a:ext cx="332486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155" y="773430"/>
            <a:ext cx="3305175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155" y="3935730"/>
            <a:ext cx="3590925" cy="2667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88510" y="4010025"/>
            <a:ext cx="4057650" cy="2518410"/>
            <a:chOff x="0" y="1312"/>
            <a:chExt cx="9546" cy="451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6" y="1979"/>
              <a:ext cx="4974" cy="293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2" y="2042"/>
              <a:ext cx="3675" cy="94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3" y="3176"/>
              <a:ext cx="3012" cy="90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5" y="4269"/>
              <a:ext cx="3690" cy="102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194"/>
              <a:ext cx="3675" cy="88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" y="1312"/>
              <a:ext cx="3720" cy="1035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3849" y="2931"/>
              <a:ext cx="178" cy="195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29" y="4832"/>
              <a:ext cx="3690" cy="99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400425" y="939165"/>
            <a:ext cx="4699000" cy="1970405"/>
            <a:chOff x="4740" y="6188"/>
            <a:chExt cx="9393" cy="35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70" y="6632"/>
              <a:ext cx="3435" cy="28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83" y="6287"/>
              <a:ext cx="3750" cy="114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93" y="6188"/>
              <a:ext cx="3750" cy="9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25" y="7646"/>
              <a:ext cx="3780" cy="10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40" y="7274"/>
              <a:ext cx="3765" cy="102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79" y="8432"/>
              <a:ext cx="3525" cy="10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005" y="8711"/>
              <a:ext cx="2100" cy="1005"/>
            </a:xfrm>
            <a:prstGeom prst="rect">
              <a:avLst/>
            </a:prstGeom>
          </p:spPr>
        </p:pic>
      </p:grpSp>
      <p:sp>
        <p:nvSpPr>
          <p:cNvPr id="12" name="Oval 11"/>
          <p:cNvSpPr/>
          <p:nvPr/>
        </p:nvSpPr>
        <p:spPr>
          <a:xfrm>
            <a:off x="3312795" y="388112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942580" y="3656965"/>
            <a:ext cx="562610" cy="5391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3693795" y="2887980"/>
            <a:ext cx="562610" cy="53911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677795" y="388112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33090" y="543877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41755" y="6312535"/>
            <a:ext cx="311150" cy="454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05585" y="479361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79955" y="6312535"/>
            <a:ext cx="416560" cy="45402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938260" y="533019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0195560" y="376174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528810" y="393573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811000" y="512445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430000" y="4125595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1201400" y="5991860"/>
            <a:ext cx="381000" cy="53657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  <a:sym typeface="+mn-ea"/>
              </a:rPr>
              <a:t>MANUAL.vs.AUTOMATIC</a:t>
            </a:r>
            <a:endParaRPr lang="en-GB" altLang="en-US"/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3168650" y="1003935"/>
          <a:ext cx="562356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054100"/>
                <a:gridCol w="1739265"/>
                <a:gridCol w="1268095"/>
              </a:tblGrid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CELL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ID LY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MANUAL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AUT</a:t>
                      </a:r>
                      <a:endParaRPr lang="en-GB" altLang="en-US"/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0.570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0.681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0.585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0.627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0.642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0.961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0.692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0.549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0.490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0.530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0.510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0.641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0.590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0.732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0.630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16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0.824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>
                          <a:solidFill>
                            <a:schemeClr val="tx1"/>
                          </a:solidFill>
                        </a:rPr>
                        <a:t>0.632</a:t>
                      </a:r>
                      <a:endParaRPr lang="en-GB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GB" alt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85" y="1054100"/>
            <a:ext cx="780097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330" y="965835"/>
            <a:ext cx="2667000" cy="1047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695" y="2395220"/>
            <a:ext cx="1771650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645" y="3131185"/>
            <a:ext cx="1790700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55" y="27133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TMEM-HA 6h CB airy_3_170722</a:t>
            </a:r>
            <a:endParaRPr lang="en-GB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DETECTION VIDEO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2440" y="841375"/>
            <a:ext cx="11247120" cy="570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455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FILES</a:t>
            </a:r>
            <a:endParaRPr lang="en-US" altLang="en-GB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67385"/>
            <a:ext cx="10972800" cy="4953000"/>
          </a:xfrm>
        </p:spPr>
        <p:txBody>
          <a:bodyPr/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effectLst/>
                <a:sym typeface="+mn-ea"/>
              </a:rPr>
              <a:t>40A_UAS-TMEM1923x-HA x 71G10 40A MARCM_L3_1_Airy_010724</a:t>
            </a:r>
            <a:endParaRPr lang="en-US" altLang="en-GB" sz="2400">
              <a:effectLst/>
              <a:sym typeface="+mn-ea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scan_40A_UAS-TMEM-HA_CB_0h_2_051222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scan_40A_UAS-TMEM-HA_CB_4h_1_051222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ym typeface="+mn-ea"/>
              </a:rPr>
              <a:t>Airy scan_40A_UAS-TMEM-HA_CB_4h_2_051222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TMEM-HA 6h CB airy_3_170722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/>
              <a:t>40A_UAS-TMEM192-3xHA x 40A 71G10 MARCM_around 12h - for quantification_4 Airy-CBs_300425</a:t>
            </a:r>
            <a:endParaRPr lang="en-US" altLang="en-GB" sz="2400"/>
          </a:p>
          <a:p>
            <a:pPr>
              <a:buFont typeface="Wingdings" panose="05000000000000000000" charset="0"/>
              <a:buChar char="ü"/>
            </a:pPr>
            <a:r>
              <a:rPr lang="en-US" altLang="en-GB" sz="2400">
                <a:solidFill>
                  <a:schemeClr val="tx1"/>
                </a:solidFill>
                <a:effectLst/>
              </a:rPr>
              <a:t>40A_UAS-TMEM192-3xHA x 40A 71G10 MARCM_around 12h - for quantification_3 Airy-CBs_300425</a:t>
            </a:r>
            <a:endParaRPr lang="en-US" altLang="en-GB" sz="2400">
              <a:solidFill>
                <a:schemeClr val="tx1"/>
              </a:solidFill>
              <a:effectLst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GB" sz="24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SEGMENTATION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Picture 1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879475"/>
            <a:ext cx="9933940" cy="57664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42895" y="1575435"/>
            <a:ext cx="554355" cy="52197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24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16370" y="147764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10305" y="294449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73495" y="23380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83150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416800" y="318706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373495" y="417957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60565" y="479361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0" y="5494655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16120" y="5010150"/>
            <a:ext cx="544195" cy="48450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773430"/>
            <a:ext cx="3042285" cy="34975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710" y="2469515"/>
            <a:ext cx="4435475" cy="29711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1866900"/>
            <a:ext cx="2178685" cy="35737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773430"/>
            <a:ext cx="3456940" cy="16719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4271010"/>
            <a:ext cx="378142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1741170"/>
            <a:ext cx="9317355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165600" y="2983865"/>
            <a:ext cx="685165" cy="758190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2790"/>
            <a:ext cx="4161155" cy="61252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883285"/>
            <a:ext cx="4552950" cy="562927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5" y="775970"/>
            <a:ext cx="4524375" cy="1047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10" y="883285"/>
            <a:ext cx="2038350" cy="838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2058035"/>
            <a:ext cx="1762125" cy="6762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0275" y="3292475"/>
            <a:ext cx="17716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542925" y="292862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quantification_4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37719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-ezgif.com-gif-to-mp4-convert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161540"/>
            <a:ext cx="12192000" cy="253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425" y="18034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1050290"/>
            <a:ext cx="9309100" cy="540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1414760" cy="582930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MANUAL.vs.AUTOMATIC + DATASET LYSOSOMES</a:t>
            </a:r>
            <a:endParaRPr lang="en-US" altLang="en-GB" b="1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6" name="Table 25"/>
          <p:cNvGraphicFramePr/>
          <p:nvPr>
            <p:custDataLst>
              <p:tags r:id="rId1"/>
            </p:custDataLst>
          </p:nvPr>
        </p:nvGraphicFramePr>
        <p:xfrm>
          <a:off x="6000115" y="1689100"/>
          <a:ext cx="61925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/>
                <a:gridCol w="1548130"/>
                <a:gridCol w="1548130"/>
                <a:gridCol w="1548130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N CELL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ID LYSOSOMES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MANUAL  DIAMETER UM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AUTOMATIC DIAMETER UM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1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0.504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0.45   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 0.412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</a:t>
                      </a:r>
                      <a:endParaRPr lang="en-US" altLang="en-GB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3</a:t>
                      </a:r>
                      <a:endParaRPr lang="en-US" altLang="en-GB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1800">
                          <a:sym typeface="+mn-ea"/>
                        </a:rPr>
                        <a:t>0.366</a:t>
                      </a:r>
                      <a:endParaRPr lang="en-GB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/>
                        <a:t>0.391     </a:t>
                      </a:r>
                      <a:endParaRPr lang="en-US" altLang="en-GB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773430"/>
            <a:ext cx="5250815" cy="48418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07555" y="1112520"/>
            <a:ext cx="39782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altLang="en-GB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CELL, 3 LYSOSOMES</a:t>
            </a:r>
            <a:endParaRPr lang="en-US" alt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5615305"/>
            <a:ext cx="867727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20" y="4353560"/>
            <a:ext cx="2495550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24511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40A_UAS-TMEM192-3xHA x 40A 71G10 MARCM_around 12h - for quantification_3 Airy-CBs_300425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925" y="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6470" y="616585"/>
            <a:ext cx="10125710" cy="5981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92480" y="30480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40A_UAS-TMEM1923x-HA x 71G10 40A MARCM_L3_1_Airy_010724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9270" y="762000"/>
            <a:ext cx="4578350" cy="5902960"/>
            <a:chOff x="1294" y="1291"/>
            <a:chExt cx="7210" cy="92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94" y="1291"/>
              <a:ext cx="7210" cy="929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363" y="6612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39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649" y="1760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984" y="9633"/>
              <a:ext cx="1045" cy="66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65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421" y="7714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63" y="4201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35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090" y="3167"/>
              <a:ext cx="942" cy="719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18</a:t>
              </a: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976630"/>
            <a:ext cx="3895725" cy="52959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90" y="1106805"/>
            <a:ext cx="3660140" cy="3480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976630"/>
            <a:ext cx="2771775" cy="530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7150"/>
            <a:ext cx="10972800" cy="445135"/>
          </a:xfrm>
        </p:spPr>
        <p:txBody>
          <a:bodyPr lIns="91440" tIns="45720" rIns="91440" bIns="45720" anchor="ctr" anchorCtr="0"/>
          <a:lstStyle/>
          <a:p>
            <a:b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</a:br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sz="2400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1160780"/>
            <a:ext cx="8855710" cy="431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olidFill>
                  <a:srgbClr val="FF0000"/>
                </a:solidFill>
                <a:sym typeface="+mn-ea"/>
              </a:rPr>
              <a:t>DATASET LYSOSOMES(ORDER FOR CELL ID)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960120"/>
            <a:ext cx="8029575" cy="4629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515" y="1048385"/>
            <a:ext cx="26289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995" y="2540000"/>
            <a:ext cx="1771650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890" y="3575685"/>
            <a:ext cx="17716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</p:spPr>
        <p:txBody>
          <a:bodyPr/>
          <a:p>
            <a:r>
              <a:rPr lang="en-US" altLang="en-GB" b="1">
                <a:solidFill>
                  <a:srgbClr val="FF0000"/>
                </a:solidFill>
              </a:rPr>
              <a:t>DATA ALL IMAGES</a:t>
            </a:r>
            <a:endParaRPr lang="en-US" altLang="en-GB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908175"/>
            <a:ext cx="4314825" cy="1200150"/>
          </a:xfrm>
          <a:prstGeom prst="rect">
            <a:avLst/>
          </a:prstGeom>
        </p:spPr>
      </p:pic>
      <p:graphicFrame>
        <p:nvGraphicFramePr>
          <p:cNvPr id="5" name="Chart 4"/>
          <p:cNvGraphicFramePr/>
          <p:nvPr/>
        </p:nvGraphicFramePr>
        <p:xfrm>
          <a:off x="5380355" y="1194435"/>
          <a:ext cx="5887085" cy="3592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1066800" y="5027930"/>
            <a:ext cx="9770745" cy="922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en-GB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used the image of 12H 4 and excluded that of 12H 3 because it only has one cell and 3 lysosomes, whereas 12H 4 has more cells and lysosomes, so it seemed more representative for the graph.</a:t>
            </a:r>
            <a:endParaRPr lang="en-US" altLang="en-GB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Down Arrow 6"/>
          <p:cNvSpPr/>
          <p:nvPr/>
        </p:nvSpPr>
        <p:spPr>
          <a:xfrm rot="20280000">
            <a:off x="1387475" y="2929890"/>
            <a:ext cx="292100" cy="220281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b="1" dirty="0">
                <a:solidFill>
                  <a:srgbClr val="FF0000"/>
                </a:solidFill>
                <a:cs typeface="Arial" panose="020B0604020202020204"/>
              </a:rPr>
              <a:t>DETECTION VIDEO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4" name="ch2_raw_and_fused_all_vi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6240" y="820420"/>
            <a:ext cx="11399520" cy="5699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SEGMENTATION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10" name="Picture 9" descr="se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812800"/>
            <a:ext cx="10048875" cy="583311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146925" y="279654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845" y="4542155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40605" y="4098290"/>
            <a:ext cx="549910" cy="443865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9530" y="953135"/>
            <a:ext cx="3128010" cy="3300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0" y="953135"/>
            <a:ext cx="3078480" cy="3300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952500"/>
            <a:ext cx="3058160" cy="330073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8679180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498157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401445" y="455676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US" altLang="en-GB" sz="2400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US" altLang="en-GB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635" y="1212850"/>
            <a:ext cx="4664075" cy="375983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193040" y="952500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5" y="1344295"/>
            <a:ext cx="5648325" cy="370522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893685" y="178371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5930" y="1664335"/>
            <a:ext cx="386715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570480" y="5233035"/>
            <a:ext cx="454660" cy="405765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319135" y="288353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197225" y="5294630"/>
            <a:ext cx="318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OUTSIDE(ID lysosomes)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419080" y="25558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710420" y="28187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46130" y="40259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83488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257030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10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762365" y="4466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77530" y="383413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48525" y="342900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539865" y="39566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567930" y="428434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571750" y="606552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197225" y="5984875"/>
            <a:ext cx="289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</a:t>
            </a:r>
            <a:r>
              <a:rPr lang="en-GB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(ID lysosomes)</a:t>
            </a:r>
            <a:endParaRPr lang="en-GB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62000"/>
          </a:xfrm>
        </p:spPr>
        <p:txBody>
          <a:bodyPr lIns="91440" tIns="45720" rIns="91440" bIns="45720" anchor="ctr" anchorCtr="0"/>
          <a:lstStyle/>
          <a:p>
            <a:r>
              <a:rPr lang="en-GB" altLang="en-US" b="1" dirty="0">
                <a:solidFill>
                  <a:srgbClr val="FF0000"/>
                </a:solidFill>
                <a:cs typeface="Arial" panose="020B0604020202020204"/>
              </a:rPr>
              <a:t>MANUAL.vs.AUTOMATIC</a:t>
            </a:r>
            <a:endParaRPr lang="en-GB" altLang="en-US" b="1" dirty="0">
              <a:solidFill>
                <a:srgbClr val="FF0000"/>
              </a:solidFill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235" y="757555"/>
            <a:ext cx="3042285" cy="305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525" y="3496310"/>
            <a:ext cx="3376930" cy="345503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7411085" y="1819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952500"/>
            <a:ext cx="5382260" cy="3058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70" y="3815715"/>
            <a:ext cx="3574415" cy="291719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5718175" y="1946275"/>
            <a:ext cx="1234440" cy="93535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716780" y="413131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64785" y="505968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7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63390" y="45904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9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11395" y="57378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893060" y="484759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76295" y="547116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8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183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439670" y="607758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6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47440" y="61525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429750" y="381571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434955" y="3803650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4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9305290" y="590486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5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033000" y="648017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1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665460" y="5577205"/>
            <a:ext cx="453390" cy="32766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3</a:t>
            </a:r>
            <a:endParaRPr kumimoji="0" lang="en-GB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10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TABLE_ENDDRAG_ORIGIN_RECT" val="331*493"/>
  <p:tag name="TABLE_ENDDRAG_RECT" val="463*77*331*493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ags/tag4.xml><?xml version="1.0" encoding="utf-8"?>
<p:tagLst xmlns:p="http://schemas.openxmlformats.org/presentationml/2006/main">
  <p:tag name="TABLE_ENDDRAG_ORIGIN_RECT" val="331*493"/>
  <p:tag name="TABLE_ENDDRAG_RECT" val="463*77*331*493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</p:tagLst>
</file>

<file path=ppt/tags/tag6.xml><?xml version="1.0" encoding="utf-8"?>
<p:tagLst xmlns:p="http://schemas.openxmlformats.org/presentationml/2006/main">
  <p:tag name="TABLE_ENDDRAG_ORIGIN_RECT" val="442*425"/>
  <p:tag name="TABLE_ENDDRAG_RECT" val="249*79*442*426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</p:tagLst>
</file>

<file path=ppt/tags/tag9.xml><?xml version="1.0" encoding="utf-8"?>
<p:tagLst xmlns:p="http://schemas.openxmlformats.org/presentationml/2006/main">
  <p:tag name="TABLE_ENDDRAG_ORIGIN_RECT" val="487*180"/>
  <p:tag name="TABLE_ENDDRAG_RECT" val="472*133*487*180"/>
</p:tagLst>
</file>

<file path=ppt/theme/theme1.xml><?xml version="1.0" encoding="utf-8"?>
<a:theme xmlns:a="http://schemas.openxmlformats.org/drawingml/2006/main" name="1_Green Color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00206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3451</Words>
  <Application>WPS Presentation</Application>
  <PresentationFormat>Panorámica</PresentationFormat>
  <Paragraphs>848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Arial</vt:lpstr>
      <vt:lpstr>SimSun</vt:lpstr>
      <vt:lpstr>Wingdings</vt:lpstr>
      <vt:lpstr>Wingdings</vt:lpstr>
      <vt:lpstr>Arial</vt:lpstr>
      <vt:lpstr>Microsoft YaHei</vt:lpstr>
      <vt:lpstr>Arial Unicode MS</vt:lpstr>
      <vt:lpstr>Calibri</vt:lpstr>
      <vt:lpstr>1_Green Color</vt:lpstr>
      <vt:lpstr>PowerPoint 演示文稿</vt:lpstr>
      <vt:lpstr>LAST MEETING</vt:lpstr>
      <vt:lpstr>FILES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DATASET LYSOSOMES(ORDER FOR CELL ID)</vt:lpstr>
      <vt:lpstr>PowerPoint 演示文稿</vt:lpstr>
      <vt:lpstr>PowerPoint 演示文稿</vt:lpstr>
      <vt:lpstr>Airy scan_40A_UAS-TMEM-HA_CB_0h_1_051222 </vt:lpstr>
      <vt:lpstr>DETECTION VIDEO</vt:lpstr>
      <vt:lpstr>SEGMENTATION</vt:lpstr>
      <vt:lpstr>METRICS</vt:lpstr>
      <vt:lpstr>METRICS</vt:lpstr>
      <vt:lpstr>MANUAL.vs.AUTOMATIC</vt:lpstr>
      <vt:lpstr>MANUAL.vs.AUTOMATIC</vt:lpstr>
      <vt:lpstr>MANUAL.vs.AUTOMATIC</vt:lpstr>
      <vt:lpstr>MANUAL.vs.AUTOMATIC</vt:lpstr>
      <vt:lpstr>DATASETS</vt:lpstr>
      <vt:lpstr>40A_UAS-TMEM1923x-HA x 71G10 40A MARCM_L3_1_Airy_010724</vt:lpstr>
      <vt:lpstr>DETECTION VIDEO</vt:lpstr>
      <vt:lpstr>SEGMENTATION</vt:lpstr>
      <vt:lpstr>MANUAL.vs.AUTOMATIC</vt:lpstr>
      <vt:lpstr>MANUAL.vs.AUTOMATIC</vt:lpstr>
      <vt:lpstr>DATASET LYSOSOMES(ORDER FOR CELL ID)</vt:lpstr>
      <vt:lpstr>TMEM-HA 6h CB airy_3_170722</vt:lpstr>
      <vt:lpstr>DETECTION VIDEO</vt:lpstr>
      <vt:lpstr>SEGMENTATION</vt:lpstr>
      <vt:lpstr>MANUAL.vs.AUTOMATIC</vt:lpstr>
      <vt:lpstr>MANUAL.vs.AUTOMATIC</vt:lpstr>
      <vt:lpstr>DATASET LYSOSOMES(ORDER FOR CELL ID)</vt:lpstr>
      <vt:lpstr>40A_UAS-TMEM192-3xHA x 40A 71G10 MARCM_around 12h - for quantification_4 Airy-CBs_300425</vt:lpstr>
      <vt:lpstr>DETECTION VIDEO</vt:lpstr>
      <vt:lpstr>SEGMENTATION</vt:lpstr>
      <vt:lpstr>MANUAL.vs.AUTOMATIC + DATASET LYSOSOMES</vt:lpstr>
      <vt:lpstr>40A_UAS-TMEM192-3xHA x 40A 71G10 MARCM_around 12h - for quantification_3 Airy-CBs_300425</vt:lpstr>
      <vt:lpstr>DETECTION VIDEO</vt:lpstr>
      <vt:lpstr> SEGMENTATION</vt:lpstr>
      <vt:lpstr> MANUAL.vs.AUTOMATIC</vt:lpstr>
      <vt:lpstr> MANUAL.vs.AUTOMATIC</vt:lpstr>
      <vt:lpstr>DATASET LYSOSOMES(ORDER FOR CELL ID)</vt:lpstr>
      <vt:lpstr>DATA ALL IMAGES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Nahuel-Hernan Ramos</dc:creator>
  <cp:lastModifiedBy>nahue</cp:lastModifiedBy>
  <cp:revision>768</cp:revision>
  <dcterms:created xsi:type="dcterms:W3CDTF">2024-11-18T13:41:00Z</dcterms:created>
  <dcterms:modified xsi:type="dcterms:W3CDTF">2025-12-03T08:43:11Z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176DB2C446424F86A31C917C84C62E6D_13</vt:lpwstr>
  </property>
  <property fmtid="{D5CDD505-2E9C-101B-9397-08002B2CF9AE}" pid="3" name="KSOProductBuildVer">
    <vt:lpwstr>2057-12.2.0.23155</vt:lpwstr>
  </property>
</Properties>
</file>